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75159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spc="-18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La importancia del inglés para la lectura comprensiva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483060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El inglés se ha convertido en el idioma predominante en una amplia gama de campos, desde la ciencia y la tecnología hasta los negocios y la comunicación internacional. Dominar la lectura comprensiva en inglés es crucial para acceder a una gran cantidad de información valiosa y mantenerse al día con los últimos avances.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6509980"/>
            <a:ext cx="747760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499"/>
              </a:lnSpc>
              <a:buNone/>
            </a:pPr>
            <a:r>
              <a:rPr lang="en-US" sz="2187" b="1" spc="-35" kern="0" dirty="0">
                <a:solidFill>
                  <a:srgbClr val="FA95A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GRUPO 12</a:t>
            </a:r>
            <a:endParaRPr lang="en-US" sz="2187" dirty="0"/>
          </a:p>
        </p:txBody>
      </p:sp>
      <p:pic>
        <p:nvPicPr>
          <p:cNvPr id="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39064"/>
            <a:ext cx="592109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El inglés como idioma global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Ubicuidad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El inglés se habla en más de 60 países y es el idioma oficial o cooficial de organizaciones como las Naciones Unidas, la Unión Europea y la Organización del Tratado del Atlántico Norte.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Oportunidades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Saber inglés abre puertas en el mercado laboral, facilita la comunicación intercultural y permite acceder a una vasta cantidad de recursos y conocimientos a nivel global.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Importancia Académica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Gran parte de la literatura académica y científica se publica en inglés, por lo que esta habilidad es esencial para la investigación y el desarrollo profesional.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40481"/>
            <a:ext cx="97059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Beneficios de la lectura comprensiva en inglés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6" name="Text 4"/>
          <p:cNvSpPr/>
          <p:nvPr/>
        </p:nvSpPr>
        <p:spPr>
          <a:xfrm>
            <a:off x="2237780" y="3294459"/>
            <a:ext cx="10025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7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32910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Ampliación de Conocimientos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156710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lectura en inglés permite acceder a una gran cantidad de información actualizada y de alta calidad en diversos campos del saber.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10" name="Text 8"/>
          <p:cNvSpPr/>
          <p:nvPr/>
        </p:nvSpPr>
        <p:spPr>
          <a:xfrm>
            <a:off x="5802749" y="3294459"/>
            <a:ext cx="15478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7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32910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Mejora de la Comunicación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415671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Leer de manera comprensiva en inglés facilita la comunicación en entornos internacionales y multiculturales.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14" name="Text 12"/>
          <p:cNvSpPr/>
          <p:nvPr/>
        </p:nvSpPr>
        <p:spPr>
          <a:xfrm>
            <a:off x="9394984" y="3294459"/>
            <a:ext cx="15478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spc="-7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32910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Desarrollo del Pensamiento Crítico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156710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lectura en inglés fomenta habilidades como el análisis, la síntesis y la resolución de problemas.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43395"/>
            <a:ext cx="73603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Habilidades lingüísticas necesarias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8210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0D0D0D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8042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Vocabulario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28469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Tener un amplio vocabulario en inglés es fundamental para comprender textos de manera efectiva.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8210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0D0D0D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8042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Gramática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28469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 buen dominio de las estructuras gramaticales del inglés permite interpretar correctamente el significado de los textos.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0D0D0D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Fluidez Lectora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497830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práctica constante de la lectura en inglés mejora la fluidez y la velocidad de comprensión.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0D0D0D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Comprensión Auditiva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Desarrollar la capacidad de entender el inglés hablado también es importante para la lectura comprensiva.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37"/>
              </a:lnSpc>
              <a:buNone/>
            </a:pPr>
            <a:r>
              <a:rPr lang="en-US" sz="4350" spc="-130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Estrategias para mejorar la lectura comprensiva</a:t>
            </a:r>
            <a:endParaRPr lang="en-US" sz="43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3137059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Activar Conocimientos Previos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Relacionar la información nueva con lo que ya se sabe facilita la comprensión.</a:t>
            </a:r>
            <a:endParaRPr lang="en-US" sz="174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Hacer Predicciones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Anticipar el contenido del texto ayuda a mantenerse concentrado y mejorar la comprensión.</a:t>
            </a:r>
            <a:endParaRPr lang="en-US" sz="174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spc="-65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Preguntar y Aclarar Dudas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84"/>
              </a:lnSpc>
              <a:buNone/>
            </a:pPr>
            <a:r>
              <a:rPr lang="en-US" sz="174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Formular preguntas y buscar aclaraciones durante la lectura promueve un aprendizaje más profundo.</a:t>
            </a:r>
            <a:endParaRPr lang="en-US" sz="174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0231"/>
            <a:ext cx="102864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Aplicaciones prácticas de la lectura comprensiva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988945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766542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Investigación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4695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Leer de manera comprensiva en inglés es esencial para mantenerse actualizado en cualquier campo de estudio.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81" y="2988945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766542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Presentaciones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24695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Entender los textos en inglés utilizados en presentaciones y conferencias es crucial para participar de manera efectiva.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68" y="2988945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766542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Artículos Académicos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24695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lectura comprensiva en inglés permite acceder a publicaciones científicas y mantenerse al día con los últimos avances.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56" y="2988945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766542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Desarrollo Profesional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246959"/>
            <a:ext cx="23887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Dominar la lectura en inglés abre puertas en el mercado laboral y facilita el crecimiento profesional.</a:t>
            </a:r>
            <a:endParaRPr lang="en-US" sz="1750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288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00338" y="2963585"/>
            <a:ext cx="5247680" cy="6072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781"/>
              </a:lnSpc>
              <a:buNone/>
            </a:pPr>
            <a:r>
              <a:rPr lang="en-US" sz="3825" spc="-115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Retos y obstáculos comunes</a:t>
            </a:r>
            <a:endParaRPr lang="en-US" sz="3825" dirty="0"/>
          </a:p>
        </p:txBody>
      </p:sp>
      <p:sp>
        <p:nvSpPr>
          <p:cNvPr id="6" name="Shape 3"/>
          <p:cNvSpPr/>
          <p:nvPr/>
        </p:nvSpPr>
        <p:spPr>
          <a:xfrm>
            <a:off x="2700338" y="5778579"/>
            <a:ext cx="9229725" cy="38814"/>
          </a:xfrm>
          <a:prstGeom prst="rect">
            <a:avLst/>
          </a:prstGeom>
          <a:solidFill>
            <a:srgbClr val="931F3B"/>
          </a:solidFill>
          <a:ln/>
        </p:spPr>
      </p:sp>
      <p:sp>
        <p:nvSpPr>
          <p:cNvPr id="7" name="Shape 4"/>
          <p:cNvSpPr/>
          <p:nvPr/>
        </p:nvSpPr>
        <p:spPr>
          <a:xfrm>
            <a:off x="4939784" y="5098494"/>
            <a:ext cx="38814" cy="680085"/>
          </a:xfrm>
          <a:prstGeom prst="rect">
            <a:avLst/>
          </a:prstGeom>
          <a:solidFill>
            <a:srgbClr val="931F3B"/>
          </a:solidFill>
          <a:ln/>
        </p:spPr>
      </p:sp>
      <p:sp>
        <p:nvSpPr>
          <p:cNvPr id="8" name="Shape 5"/>
          <p:cNvSpPr/>
          <p:nvPr/>
        </p:nvSpPr>
        <p:spPr>
          <a:xfrm>
            <a:off x="4740593" y="5559981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9" name="Text 6"/>
          <p:cNvSpPr/>
          <p:nvPr/>
        </p:nvSpPr>
        <p:spPr>
          <a:xfrm>
            <a:off x="4915376" y="5596414"/>
            <a:ext cx="87630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69"/>
              </a:lnSpc>
              <a:buNone/>
            </a:pPr>
            <a:r>
              <a:rPr lang="en-US" sz="2295" spc="-6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1</a:t>
            </a:r>
            <a:endParaRPr lang="en-US" sz="2295" dirty="0"/>
          </a:p>
        </p:txBody>
      </p:sp>
      <p:sp>
        <p:nvSpPr>
          <p:cNvPr id="10" name="Text 7"/>
          <p:cNvSpPr/>
          <p:nvPr/>
        </p:nvSpPr>
        <p:spPr>
          <a:xfrm>
            <a:off x="3744754" y="3862268"/>
            <a:ext cx="2428875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91"/>
              </a:lnSpc>
              <a:buNone/>
            </a:pPr>
            <a:r>
              <a:rPr lang="en-US" sz="1913" spc="-57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Vocabulario Limitado</a:t>
            </a:r>
            <a:endParaRPr lang="en-US" sz="1913" dirty="0"/>
          </a:p>
        </p:txBody>
      </p:sp>
      <p:sp>
        <p:nvSpPr>
          <p:cNvPr id="11" name="Text 8"/>
          <p:cNvSpPr/>
          <p:nvPr/>
        </p:nvSpPr>
        <p:spPr>
          <a:xfrm>
            <a:off x="2894648" y="4282440"/>
            <a:ext cx="4129088" cy="621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448"/>
              </a:lnSpc>
              <a:buNone/>
            </a:pPr>
            <a:r>
              <a:rPr lang="en-US" sz="1530" spc="-31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falta de un vocabulario amplio en inglés dificulta la comprensión de los textos.</a:t>
            </a:r>
            <a:endParaRPr lang="en-US" sz="1530" dirty="0"/>
          </a:p>
        </p:txBody>
      </p:sp>
      <p:sp>
        <p:nvSpPr>
          <p:cNvPr id="12" name="Shape 9"/>
          <p:cNvSpPr/>
          <p:nvPr/>
        </p:nvSpPr>
        <p:spPr>
          <a:xfrm>
            <a:off x="7295793" y="5778579"/>
            <a:ext cx="38814" cy="680085"/>
          </a:xfrm>
          <a:prstGeom prst="rect">
            <a:avLst/>
          </a:prstGeom>
          <a:solidFill>
            <a:srgbClr val="931F3B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6601" y="5559981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14" name="Text 11"/>
          <p:cNvSpPr/>
          <p:nvPr/>
        </p:nvSpPr>
        <p:spPr>
          <a:xfrm>
            <a:off x="7247453" y="5596414"/>
            <a:ext cx="135374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69"/>
              </a:lnSpc>
              <a:buNone/>
            </a:pPr>
            <a:r>
              <a:rPr lang="en-US" sz="2295" spc="-6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2</a:t>
            </a:r>
            <a:endParaRPr lang="en-US" sz="2295" dirty="0"/>
          </a:p>
        </p:txBody>
      </p:sp>
      <p:sp>
        <p:nvSpPr>
          <p:cNvPr id="15" name="Text 12"/>
          <p:cNvSpPr/>
          <p:nvPr/>
        </p:nvSpPr>
        <p:spPr>
          <a:xfrm>
            <a:off x="5933123" y="6652974"/>
            <a:ext cx="2764036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91"/>
              </a:lnSpc>
              <a:buNone/>
            </a:pPr>
            <a:r>
              <a:rPr lang="en-US" sz="1913" spc="-57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Interferencia del Idioma Nativo</a:t>
            </a:r>
            <a:endParaRPr lang="en-US" sz="1913" dirty="0"/>
          </a:p>
        </p:txBody>
      </p:sp>
      <p:sp>
        <p:nvSpPr>
          <p:cNvPr id="16" name="Text 13"/>
          <p:cNvSpPr/>
          <p:nvPr/>
        </p:nvSpPr>
        <p:spPr>
          <a:xfrm>
            <a:off x="5250656" y="7073146"/>
            <a:ext cx="4129088" cy="621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448"/>
              </a:lnSpc>
              <a:buNone/>
            </a:pPr>
            <a:r>
              <a:rPr lang="en-US" sz="1530" spc="-31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influencia del idioma materno puede generar confusiones y errores de interpretación.</a:t>
            </a:r>
            <a:endParaRPr lang="en-US" sz="1530" dirty="0"/>
          </a:p>
        </p:txBody>
      </p:sp>
      <p:sp>
        <p:nvSpPr>
          <p:cNvPr id="17" name="Shape 14"/>
          <p:cNvSpPr/>
          <p:nvPr/>
        </p:nvSpPr>
        <p:spPr>
          <a:xfrm>
            <a:off x="9651802" y="5098494"/>
            <a:ext cx="38814" cy="680085"/>
          </a:xfrm>
          <a:prstGeom prst="rect">
            <a:avLst/>
          </a:prstGeom>
          <a:solidFill>
            <a:srgbClr val="931F3B"/>
          </a:solidFill>
          <a:ln/>
        </p:spPr>
      </p:sp>
      <p:sp>
        <p:nvSpPr>
          <p:cNvPr id="18" name="Shape 15"/>
          <p:cNvSpPr/>
          <p:nvPr/>
        </p:nvSpPr>
        <p:spPr>
          <a:xfrm>
            <a:off x="9452610" y="5559981"/>
            <a:ext cx="437198" cy="437198"/>
          </a:xfrm>
          <a:prstGeom prst="roundRect">
            <a:avLst>
              <a:gd name="adj" fmla="val 26667"/>
            </a:avLst>
          </a:prstGeom>
          <a:solidFill>
            <a:srgbClr val="0D0D0D"/>
          </a:solidFill>
          <a:ln/>
        </p:spPr>
      </p:sp>
      <p:sp>
        <p:nvSpPr>
          <p:cNvPr id="19" name="Text 16"/>
          <p:cNvSpPr/>
          <p:nvPr/>
        </p:nvSpPr>
        <p:spPr>
          <a:xfrm>
            <a:off x="9603462" y="5596414"/>
            <a:ext cx="135374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69"/>
              </a:lnSpc>
              <a:buNone/>
            </a:pPr>
            <a:r>
              <a:rPr lang="en-US" sz="2295" spc="-69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3</a:t>
            </a:r>
            <a:endParaRPr lang="en-US" sz="2295" dirty="0"/>
          </a:p>
        </p:txBody>
      </p:sp>
      <p:sp>
        <p:nvSpPr>
          <p:cNvPr id="20" name="Text 17"/>
          <p:cNvSpPr/>
          <p:nvPr/>
        </p:nvSpPr>
        <p:spPr>
          <a:xfrm>
            <a:off x="8456771" y="3862268"/>
            <a:ext cx="2428875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91"/>
              </a:lnSpc>
              <a:buNone/>
            </a:pPr>
            <a:r>
              <a:rPr lang="en-US" sz="1913" spc="-57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Falta de Práctica</a:t>
            </a:r>
            <a:endParaRPr lang="en-US" sz="1913" dirty="0"/>
          </a:p>
        </p:txBody>
      </p:sp>
      <p:sp>
        <p:nvSpPr>
          <p:cNvPr id="21" name="Text 18"/>
          <p:cNvSpPr/>
          <p:nvPr/>
        </p:nvSpPr>
        <p:spPr>
          <a:xfrm>
            <a:off x="7606665" y="4282440"/>
            <a:ext cx="4129088" cy="621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448"/>
              </a:lnSpc>
              <a:buNone/>
            </a:pPr>
            <a:r>
              <a:rPr lang="en-US" sz="1530" spc="-31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poca exposición a la lectura en inglés ralentiza el desarrollo de la comprensión lectora.</a:t>
            </a:r>
            <a:endParaRPr lang="en-US" sz="153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4052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spc="-131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Conclusión: el valor de la lectura comprensiva en inglés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84696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Oportunidades Académicas y Profesionales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01239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Dominar la lectura comprensiva en inglés abre puertas a una gran cantidad de recursos y conocimientos, lo que se traduce en mejores oportunidades académicas y laborales.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84696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Desarrollo Personal y Cognitivo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201239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 lectura en inglés fomenta habilidades como el pensamiento crítico, la resolución de problemas y la comunicación intercultural, contribuyendo al crecimiento personal y profesional.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846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spc="-66" kern="0" dirty="0">
                <a:solidFill>
                  <a:srgbClr val="FA95AF"/>
                </a:solidFill>
                <a:latin typeface="Anton" pitchFamily="34" charset="0"/>
                <a:ea typeface="Anton" pitchFamily="34" charset="-122"/>
                <a:cs typeface="Anton" pitchFamily="34" charset="-120"/>
              </a:rPr>
              <a:t>Impacto en la Sociedad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854053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El desarrollo de la lectura comprensiva en inglés a nivel individual y colectivo tiene un impacto positivo en el avance del conocimiento y la innovación a nivel global.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2024-05-11T14:43:21Z</dcterms:created>
  <dcterms:modified xsi:type="dcterms:W3CDTF">2024-05-11T14:43:21Z</dcterms:modified>
</cp:coreProperties>
</file>